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6" r:id="rId2"/>
    <p:sldId id="310" r:id="rId3"/>
    <p:sldId id="309" r:id="rId4"/>
    <p:sldId id="307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Grafico%20in%20Microsoft%20PowerPoint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539659647851189E-2"/>
          <c:y val="2.5347146985956189E-2"/>
          <c:w val="0.93546034035214876"/>
          <c:h val="0.829656267728667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'[Grafico in Microsoft PowerPoint]N. AES ultimi anni'!$C$4</c:f>
              <c:strCache>
                <c:ptCount val="1"/>
                <c:pt idx="0">
                  <c:v>N. ALUNNI CON AES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forward val="2"/>
            <c:dispRSqr val="0"/>
            <c:dispEq val="0"/>
          </c:trendline>
          <c:cat>
            <c:strRef>
              <c:f>'[Grafico in Microsoft PowerPoint]N. AES ultimi anni'!$A$5:$A$10</c:f>
              <c:strCache>
                <c:ptCount val="6"/>
                <c:pt idx="0">
                  <c:v>2019/20</c:v>
                </c:pt>
                <c:pt idx="1">
                  <c:v>2020/21</c:v>
                </c:pt>
                <c:pt idx="2">
                  <c:v>2021/22</c:v>
                </c:pt>
                <c:pt idx="3">
                  <c:v>2022/23</c:v>
                </c:pt>
                <c:pt idx="4">
                  <c:v>2023/24</c:v>
                </c:pt>
                <c:pt idx="5">
                  <c:v>2024/25</c:v>
                </c:pt>
              </c:strCache>
            </c:strRef>
          </c:cat>
          <c:val>
            <c:numRef>
              <c:f>'[Grafico in Microsoft PowerPoint]N. AES ultimi anni'!$C$5:$C$10</c:f>
              <c:numCache>
                <c:formatCode>General</c:formatCode>
                <c:ptCount val="6"/>
                <c:pt idx="0">
                  <c:v>25</c:v>
                </c:pt>
                <c:pt idx="1">
                  <c:v>34</c:v>
                </c:pt>
                <c:pt idx="2">
                  <c:v>43</c:v>
                </c:pt>
                <c:pt idx="3">
                  <c:v>54</c:v>
                </c:pt>
                <c:pt idx="4">
                  <c:v>69</c:v>
                </c:pt>
                <c:pt idx="5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64-4D32-9E33-086C8A2D994B}"/>
            </c:ext>
          </c:extLst>
        </c:ser>
        <c:ser>
          <c:idx val="3"/>
          <c:order val="3"/>
          <c:tx>
            <c:strRef>
              <c:f>'[Grafico in Microsoft PowerPoint]N. AES ultimi anni'!$G$4</c:f>
              <c:strCache>
                <c:ptCount val="1"/>
                <c:pt idx="0">
                  <c:v>ORE SETTIMANALI TOT AES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bg1">
                    <a:lumMod val="50000"/>
                  </a:schemeClr>
                </a:solidFill>
                <a:prstDash val="sysDot"/>
              </a:ln>
              <a:effectLst/>
            </c:spPr>
            <c:trendlineType val="linear"/>
            <c:forward val="2"/>
            <c:dispRSqr val="0"/>
            <c:dispEq val="0"/>
          </c:trendline>
          <c:cat>
            <c:strRef>
              <c:f>'[Grafico in Microsoft PowerPoint]N. AES ultimi anni'!$A$5:$A$10</c:f>
              <c:strCache>
                <c:ptCount val="6"/>
                <c:pt idx="0">
                  <c:v>2019/20</c:v>
                </c:pt>
                <c:pt idx="1">
                  <c:v>2020/21</c:v>
                </c:pt>
                <c:pt idx="2">
                  <c:v>2021/22</c:v>
                </c:pt>
                <c:pt idx="3">
                  <c:v>2022/23</c:v>
                </c:pt>
                <c:pt idx="4">
                  <c:v>2023/24</c:v>
                </c:pt>
                <c:pt idx="5">
                  <c:v>2024/25</c:v>
                </c:pt>
              </c:strCache>
            </c:strRef>
          </c:cat>
          <c:val>
            <c:numRef>
              <c:f>'[Grafico in Microsoft PowerPoint]N. AES ultimi anni'!$G$5:$G$10</c:f>
              <c:numCache>
                <c:formatCode>General</c:formatCode>
                <c:ptCount val="6"/>
                <c:pt idx="0">
                  <c:v>244</c:v>
                </c:pt>
                <c:pt idx="1">
                  <c:v>305</c:v>
                </c:pt>
                <c:pt idx="2">
                  <c:v>259.5</c:v>
                </c:pt>
                <c:pt idx="3">
                  <c:v>273.5</c:v>
                </c:pt>
                <c:pt idx="4">
                  <c:v>276.5</c:v>
                </c:pt>
                <c:pt idx="5">
                  <c:v>297.5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64-4D32-9E33-086C8A2D99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81614336"/>
        <c:axId val="1367066480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'[Grafico in Microsoft PowerPoint]N. AES ultimi anni'!$E$4</c15:sqref>
                        </c15:formulaRef>
                      </c:ext>
                    </c:extLst>
                    <c:strCache>
                      <c:ptCount val="1"/>
                      <c:pt idx="0">
                        <c:v>TRASFERITI DA ALTRI TERRITORI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'[Grafico in Microsoft PowerPoint]N. AES ultimi anni'!$A$5:$A$10</c15:sqref>
                        </c15:formulaRef>
                      </c:ext>
                    </c:extLst>
                    <c:strCache>
                      <c:ptCount val="6"/>
                      <c:pt idx="0">
                        <c:v>2019/20</c:v>
                      </c:pt>
                      <c:pt idx="1">
                        <c:v>2020/21</c:v>
                      </c:pt>
                      <c:pt idx="2">
                        <c:v>2021/22</c:v>
                      </c:pt>
                      <c:pt idx="3">
                        <c:v>2022/23</c:v>
                      </c:pt>
                      <c:pt idx="4">
                        <c:v>2023/24</c:v>
                      </c:pt>
                      <c:pt idx="5">
                        <c:v>2024/25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'[Grafico in Microsoft PowerPoint]N. AES ultimi anni'!$E$5:$E$10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6</c:v>
                      </c:pt>
                      <c:pt idx="1">
                        <c:v>15</c:v>
                      </c:pt>
                      <c:pt idx="2">
                        <c:v>19</c:v>
                      </c:pt>
                      <c:pt idx="3">
                        <c:v>20</c:v>
                      </c:pt>
                      <c:pt idx="4">
                        <c:v>28</c:v>
                      </c:pt>
                      <c:pt idx="5">
                        <c:v>32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1564-4D32-9E33-086C8A2D994B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'[Grafico in Microsoft PowerPoint]N. AES ultimi anni'!$F$4</c15:sqref>
                        </c15:formulaRef>
                      </c:ext>
                    </c:extLst>
                    <c:strCache>
                      <c:ptCount val="1"/>
                      <c:pt idx="0">
                        <c:v>N. NATI NELL'ANN0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'[Grafico in Microsoft PowerPoint]N. AES ultimi anni'!$A$5:$A$10</c15:sqref>
                        </c15:formulaRef>
                      </c:ext>
                    </c:extLst>
                    <c:strCache>
                      <c:ptCount val="6"/>
                      <c:pt idx="0">
                        <c:v>2019/20</c:v>
                      </c:pt>
                      <c:pt idx="1">
                        <c:v>2020/21</c:v>
                      </c:pt>
                      <c:pt idx="2">
                        <c:v>2021/22</c:v>
                      </c:pt>
                      <c:pt idx="3">
                        <c:v>2022/23</c:v>
                      </c:pt>
                      <c:pt idx="4">
                        <c:v>2023/24</c:v>
                      </c:pt>
                      <c:pt idx="5">
                        <c:v>2024/25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'[Grafico in Microsoft PowerPoint]N. AES ultimi anni'!$F$5:$F$10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69</c:v>
                      </c:pt>
                      <c:pt idx="1">
                        <c:v>54</c:v>
                      </c:pt>
                      <c:pt idx="2">
                        <c:v>66</c:v>
                      </c:pt>
                      <c:pt idx="3">
                        <c:v>60</c:v>
                      </c:pt>
                      <c:pt idx="4">
                        <c:v>57</c:v>
                      </c:pt>
                      <c:pt idx="5">
                        <c:v>40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1564-4D32-9E33-086C8A2D994B}"/>
                  </c:ext>
                </c:extLst>
              </c15:ser>
            </c15:filteredBarSeries>
          </c:ext>
        </c:extLst>
      </c:barChart>
      <c:catAx>
        <c:axId val="1281614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67066480"/>
        <c:crosses val="autoZero"/>
        <c:auto val="1"/>
        <c:lblAlgn val="ctr"/>
        <c:lblOffset val="100"/>
        <c:noMultiLvlLbl val="0"/>
      </c:catAx>
      <c:valAx>
        <c:axId val="1367066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81614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ayout>
        <c:manualLayout>
          <c:xMode val="edge"/>
          <c:yMode val="edge"/>
          <c:x val="0.76865191471646377"/>
          <c:y val="0.12598245019485796"/>
          <c:w val="0.22919266765510848"/>
          <c:h val="0.704236787569730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'N. AES ultimi anni'!$C$4</c:f>
              <c:strCache>
                <c:ptCount val="1"/>
                <c:pt idx="0">
                  <c:v>N. ALUNNI CON AES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cat>
            <c:strRef>
              <c:f>'N. AES ultimi anni'!$A$5:$A$10</c:f>
              <c:strCache>
                <c:ptCount val="6"/>
                <c:pt idx="0">
                  <c:v>2019/20</c:v>
                </c:pt>
                <c:pt idx="1">
                  <c:v>2020/21</c:v>
                </c:pt>
                <c:pt idx="2">
                  <c:v>2021/22</c:v>
                </c:pt>
                <c:pt idx="3">
                  <c:v>2022/23</c:v>
                </c:pt>
                <c:pt idx="4">
                  <c:v>2023/24</c:v>
                </c:pt>
                <c:pt idx="5">
                  <c:v>2024/25</c:v>
                </c:pt>
              </c:strCache>
            </c:strRef>
          </c:cat>
          <c:val>
            <c:numRef>
              <c:f>'N. AES ultimi anni'!$C$5:$C$10</c:f>
              <c:numCache>
                <c:formatCode>General</c:formatCode>
                <c:ptCount val="6"/>
                <c:pt idx="0">
                  <c:v>25</c:v>
                </c:pt>
                <c:pt idx="1">
                  <c:v>34</c:v>
                </c:pt>
                <c:pt idx="2">
                  <c:v>43</c:v>
                </c:pt>
                <c:pt idx="3">
                  <c:v>54</c:v>
                </c:pt>
                <c:pt idx="4">
                  <c:v>69</c:v>
                </c:pt>
                <c:pt idx="5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8A-4660-82ED-B26BB64DCAA4}"/>
            </c:ext>
          </c:extLst>
        </c:ser>
        <c:ser>
          <c:idx val="1"/>
          <c:order val="1"/>
          <c:tx>
            <c:strRef>
              <c:f>'N. AES ultimi anni'!$E$4</c:f>
              <c:strCache>
                <c:ptCount val="1"/>
                <c:pt idx="0">
                  <c:v>TRASFERITI DA ALTRI TERRITORI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'N. AES ultimi anni'!$A$5:$A$10</c:f>
              <c:strCache>
                <c:ptCount val="6"/>
                <c:pt idx="0">
                  <c:v>2019/20</c:v>
                </c:pt>
                <c:pt idx="1">
                  <c:v>2020/21</c:v>
                </c:pt>
                <c:pt idx="2">
                  <c:v>2021/22</c:v>
                </c:pt>
                <c:pt idx="3">
                  <c:v>2022/23</c:v>
                </c:pt>
                <c:pt idx="4">
                  <c:v>2023/24</c:v>
                </c:pt>
                <c:pt idx="5">
                  <c:v>2024/25</c:v>
                </c:pt>
              </c:strCache>
            </c:strRef>
          </c:cat>
          <c:val>
            <c:numRef>
              <c:f>'N. AES ultimi anni'!$E$5:$E$10</c:f>
              <c:numCache>
                <c:formatCode>General</c:formatCode>
                <c:ptCount val="6"/>
                <c:pt idx="0">
                  <c:v>6</c:v>
                </c:pt>
                <c:pt idx="1">
                  <c:v>15</c:v>
                </c:pt>
                <c:pt idx="2">
                  <c:v>19</c:v>
                </c:pt>
                <c:pt idx="3">
                  <c:v>20</c:v>
                </c:pt>
                <c:pt idx="4">
                  <c:v>28</c:v>
                </c:pt>
                <c:pt idx="5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8A-4660-82ED-B26BB64DCAA4}"/>
            </c:ext>
          </c:extLst>
        </c:ser>
        <c:ser>
          <c:idx val="2"/>
          <c:order val="2"/>
          <c:tx>
            <c:strRef>
              <c:f>'N. AES ultimi anni'!$F$4</c:f>
              <c:strCache>
                <c:ptCount val="1"/>
                <c:pt idx="0">
                  <c:v>N. NATI NELL'ANN0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'N. AES ultimi anni'!$A$5:$A$10</c:f>
              <c:strCache>
                <c:ptCount val="6"/>
                <c:pt idx="0">
                  <c:v>2019/20</c:v>
                </c:pt>
                <c:pt idx="1">
                  <c:v>2020/21</c:v>
                </c:pt>
                <c:pt idx="2">
                  <c:v>2021/22</c:v>
                </c:pt>
                <c:pt idx="3">
                  <c:v>2022/23</c:v>
                </c:pt>
                <c:pt idx="4">
                  <c:v>2023/24</c:v>
                </c:pt>
                <c:pt idx="5">
                  <c:v>2024/25</c:v>
                </c:pt>
              </c:strCache>
            </c:strRef>
          </c:cat>
          <c:val>
            <c:numRef>
              <c:f>'N. AES ultimi anni'!$F$5:$F$10</c:f>
              <c:numCache>
                <c:formatCode>General</c:formatCode>
                <c:ptCount val="6"/>
                <c:pt idx="0">
                  <c:v>69</c:v>
                </c:pt>
                <c:pt idx="1">
                  <c:v>54</c:v>
                </c:pt>
                <c:pt idx="2">
                  <c:v>66</c:v>
                </c:pt>
                <c:pt idx="3">
                  <c:v>60</c:v>
                </c:pt>
                <c:pt idx="4">
                  <c:v>57</c:v>
                </c:pt>
                <c:pt idx="5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8A-4660-82ED-B26BB64DCA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0861727"/>
        <c:axId val="181120063"/>
      </c:barChart>
      <c:catAx>
        <c:axId val="180861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1120063"/>
        <c:crosses val="autoZero"/>
        <c:auto val="1"/>
        <c:lblAlgn val="ctr"/>
        <c:lblOffset val="100"/>
        <c:noMultiLvlLbl val="0"/>
      </c:catAx>
      <c:valAx>
        <c:axId val="1811200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08617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ayout>
        <c:manualLayout>
          <c:xMode val="edge"/>
          <c:yMode val="edge"/>
          <c:x val="3.1879446300934151E-2"/>
          <c:y val="0.80733852606681578"/>
          <c:w val="0.94904493061062445"/>
          <c:h val="0.175149614934444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5E4F1B-91BA-41C0-B893-4F46222739A5}" type="datetimeFigureOut">
              <a:rPr lang="it-IT" smtClean="0"/>
              <a:t>09/11/2024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EFF28-6E97-4E96-8803-5CF5A1A50A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484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14F4BC-2FE1-456E-A1E3-23571D9CFD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C748BF6-2907-44D9-A29B-E422146E1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DA635F-9FF4-462C-B2CA-05861AB00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262F-71B0-4610-BC1D-1F058469F9A1}" type="datetime1">
              <a:rPr lang="it-IT" smtClean="0"/>
              <a:t>09/11/2024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C0E912-25B0-4475-A78C-9283C4C5F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09/02/2023                    Il Foundation Year all'Università di Pavia  Fontana - Voltan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DE757F-36C2-4B90-820D-0AA1837C4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814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4D1D76-9823-4E3B-8A70-97D32E1CF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420E8CD-3186-47BD-B387-2692D267D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10A8DE-AC59-4E67-A1FB-F49D037F8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B990-2ADE-4BDE-8856-3D70511C64F6}" type="datetime1">
              <a:rPr lang="it-IT" smtClean="0"/>
              <a:t>09/11/2024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B35629-4D5C-4EE5-9A01-9FE3BF0E4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09/02/2023                    Il Foundation Year all'Università di Pavia  Fontana - Voltan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364115-0BC5-43C4-A3CE-829B1158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093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0C17AF6-1F1A-47F8-91D2-BC5805544A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A9D8AE8-E5AC-4B25-855A-D4ECD72279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B39CAB-0223-4D32-96ED-AABDBA022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1F9-2A4D-4495-8934-F26BF919DE99}" type="datetime1">
              <a:rPr lang="it-IT" smtClean="0"/>
              <a:t>09/11/2024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3A9923-2B5B-40D6-ABBA-F85F038F7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09/02/2023                    Il Foundation Year all'Università di Pavia  Fontana - Voltan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D6981F-CE4E-4EC4-914C-35C6D5CFC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0513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9A41CB-1737-4AB1-B8D7-9D8C9FD62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3F8D35-72AC-40BE-BA56-4A2BCD0AE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FE7EA3-7B50-4F59-891F-C82CDF4FC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13B81-76B4-4986-B063-92AF9CFE56C8}" type="datetime1">
              <a:rPr lang="it-IT" smtClean="0"/>
              <a:t>09/11/2024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E33838-F43E-4683-AC8B-842847D7E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09/02/2023                    Il Foundation Year all'Università di Pavia  Fontana - Voltan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1B0E99-163D-4883-800E-E423BA984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539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FEA3D6-D3AA-436A-AD00-B74FE2E9E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49EF04B-3962-4074-A027-215CBD728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29A3171-24B1-4AE1-8203-C5EF5AFBA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F74CF-F6C6-420F-82C5-999E1EF5E1CC}" type="datetime1">
              <a:rPr lang="it-IT" smtClean="0"/>
              <a:t>09/11/2024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577500-8892-40DF-B549-74ACBD9FC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09/02/2023                    Il Foundation Year all'Università di Pavia  Fontana - Voltan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B28479-CD25-4D4D-9F7B-F10DF7696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38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6F2DED-D354-425D-8E54-93EC3973C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CA719E-8B3E-4F88-B035-F60AAEF7BC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235D529-A54E-474F-A7C0-35060E085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84C52F0-2C1D-4660-9245-BF1ED0514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766C-8913-4917-B0E9-FC95AC395123}" type="datetime1">
              <a:rPr lang="it-IT" smtClean="0"/>
              <a:t>09/11/2024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76AC37-A5BE-4EB2-BAD1-0D6F56044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09/02/2023                    Il Foundation Year all'Università di Pavia  Fontana - Voltan 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2DC8DA0-D9A4-45BB-A711-0BAC90839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9529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5FE030-A0B7-41B5-A360-389970783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B7BFE74-87D8-48FD-8C2B-7A69CE22A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2DE7EC8-3B3A-4CD9-817C-6A0AA3723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5BD71AC-B9A9-4916-A204-F4609765A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F8A1E43-97D0-49A6-9309-584A4B528F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ECB664A-7905-41F3-AF9E-01CDDBD35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74502-F818-4472-BA96-4A8A83E3D4DE}" type="datetime1">
              <a:rPr lang="it-IT" smtClean="0"/>
              <a:t>09/11/2024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6D7EEC4-C01D-4030-B029-25E383C4E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09/02/2023                    Il Foundation Year all'Università di Pavia  Fontana - Voltan 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B0956FC-5E3B-402E-BB44-02BEE438E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1088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64974A-020C-4CD5-A6C6-9FC967047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A4EACB9-695B-47F0-83CE-99586294A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2E45-9C2F-48C9-9A90-F65B5A5D10F8}" type="datetime1">
              <a:rPr lang="it-IT" smtClean="0"/>
              <a:t>09/11/2024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C6BFCC5-D712-484E-B3C3-F617D7C31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09/02/2023                    Il Foundation Year all'Università di Pavia  Fontana - Voltan 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F4127A7-22A4-4C21-9203-483C61165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7021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3C0CD07-1296-4CA5-BEAA-8549974F9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EC62-B5BC-4F3E-9AFD-95ECAE7415DE}" type="datetime1">
              <a:rPr lang="it-IT" smtClean="0"/>
              <a:t>09/11/2024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1ECFF53-92BE-46EB-B273-72E9CFE45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09/02/2023                    Il Foundation Year all'Università di Pavia  Fontana - Voltan 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284076D-28BE-47DB-91DB-867EC331A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029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13948C-35CE-42A8-A2BE-E83EEA3D8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AE88D1-1B7C-4AEC-83E6-676A6D5E2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E152810-56E9-4448-AA4A-981258CDB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BE0F31-E3E4-462D-887A-92FEE4B38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FDBE-1BBF-4482-99E9-63CFE6BB04C0}" type="datetime1">
              <a:rPr lang="it-IT" smtClean="0"/>
              <a:t>09/11/2024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C072065-A7CE-460B-A15B-8ABBA00CF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09/02/2023                    Il Foundation Year all'Università di Pavia  Fontana - Voltan 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91A9F92-3FA8-4670-8948-8521A3BD7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367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895A53-D642-4F2D-B56E-37804BB96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3B9A55E-9AFC-4A10-A3BD-5DF5EBBAB9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DB2385A-3A6B-42F4-B4D7-2FA7E2CA7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005A80-4BA9-48B8-B8D7-878D48670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0733-1A3A-402D-87E8-4F84C081EB3A}" type="datetime1">
              <a:rPr lang="it-IT" smtClean="0"/>
              <a:t>09/11/2024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481CC60-1A79-4C38-AFCD-A4FB8B128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09/02/2023                    Il Foundation Year all'Università di Pavia  Fontana - Voltan 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E3029C5-D7F1-4BEE-AC36-05CBCD29A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52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650F69D-4161-4C11-8465-679FD3F81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33F707F-6FE7-4258-B350-F2221F28F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E9A115-4490-4F67-88F2-A2A6207FBE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EF537-3598-45C4-818C-A3DF2D6C0C74}" type="datetime1">
              <a:rPr lang="it-IT" smtClean="0"/>
              <a:t>09/11/2024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C58075D-3DEF-47D6-BA7F-291DE0F304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09/02/2023                    Il Foundation Year all'Università di Pavia  Fontana - Voltan 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0BD853-6A5A-4252-BB22-B45DAC6D8D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4784F-7867-444B-8431-40C5BC1D97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443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B633270E-B9DE-441B-B754-B421745B9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873" y="1728461"/>
            <a:ext cx="7786254" cy="3347979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B33A6A11-5F4C-4294-A498-CFE252DFC2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421745" cy="1068153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B116EAD1-09FF-45C3-888E-54993572CDAC}"/>
              </a:ext>
            </a:extLst>
          </p:cNvPr>
          <p:cNvSpPr txBox="1"/>
          <p:nvPr/>
        </p:nvSpPr>
        <p:spPr>
          <a:xfrm>
            <a:off x="5597237" y="5213527"/>
            <a:ext cx="5661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Roboto"/>
              </a:rPr>
              <a:t>Lodi, 9 novembre 2024 </a:t>
            </a:r>
          </a:p>
          <a:p>
            <a:pPr algn="ctr"/>
            <a:r>
              <a:rPr lang="it-IT" b="1" dirty="0">
                <a:latin typeface="Roboto"/>
              </a:rPr>
              <a:t>Sala del Comuni della Provincia di Lodi </a:t>
            </a: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AEE222F9-BE2F-44E6-8077-3BD70D416D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179" y="151660"/>
            <a:ext cx="684748" cy="858711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3436FC9C-6A03-4814-924B-B5471BC90B71}"/>
              </a:ext>
            </a:extLst>
          </p:cNvPr>
          <p:cNvSpPr txBox="1"/>
          <p:nvPr/>
        </p:nvSpPr>
        <p:spPr>
          <a:xfrm>
            <a:off x="10427855" y="1068153"/>
            <a:ext cx="1662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Comune di </a:t>
            </a:r>
          </a:p>
          <a:p>
            <a:pPr algn="ctr"/>
            <a:r>
              <a:rPr lang="it-IT" sz="1400" b="1" dirty="0"/>
              <a:t>Lodi Vecchio </a:t>
            </a:r>
          </a:p>
        </p:txBody>
      </p:sp>
    </p:spTree>
    <p:extLst>
      <p:ext uri="{BB962C8B-B14F-4D97-AF65-F5344CB8AC3E}">
        <p14:creationId xmlns:p14="http://schemas.microsoft.com/office/powerpoint/2010/main" val="1830674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B4A3244-D1DC-4723-96EC-2C72A05AB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2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D22D550B-2C0A-43D3-BFF2-CC88D75B3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1519" y="710486"/>
            <a:ext cx="7954818" cy="1325563"/>
          </a:xfrm>
        </p:spPr>
        <p:txBody>
          <a:bodyPr>
            <a:normAutofit/>
          </a:bodyPr>
          <a:lstStyle/>
          <a:p>
            <a:pPr algn="ctr"/>
            <a:r>
              <a:rPr lang="it-IT" sz="2000" b="1" dirty="0">
                <a:solidFill>
                  <a:schemeClr val="accent2">
                    <a:lumMod val="75000"/>
                  </a:schemeClr>
                </a:solidFill>
                <a:latin typeface="RoBOTO "/>
              </a:rPr>
              <a:t>AES in numeri </a:t>
            </a: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8BB28656-0FA6-4AA5-AE95-A418772C9DFC}"/>
              </a:ext>
            </a:extLst>
          </p:cNvPr>
          <p:cNvSpPr txBox="1">
            <a:spLocks/>
          </p:cNvSpPr>
          <p:nvPr/>
        </p:nvSpPr>
        <p:spPr>
          <a:xfrm>
            <a:off x="743887" y="2023245"/>
            <a:ext cx="107042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just">
              <a:lnSpc>
                <a:spcPct val="100000"/>
              </a:lnSpc>
              <a:buNone/>
            </a:pPr>
            <a:endParaRPr lang="it-IT" sz="8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8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b="1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</p:txBody>
      </p:sp>
      <p:sp>
        <p:nvSpPr>
          <p:cNvPr id="12" name="Segnaposto piè di pagina 3">
            <a:extLst>
              <a:ext uri="{FF2B5EF4-FFF2-40B4-BE49-F238E27FC236}">
                <a16:creationId xmlns:a16="http://schemas.microsoft.com/office/drawing/2014/main" id="{3D578B6F-FF43-4891-857A-F5EC37807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8581" y="6253018"/>
            <a:ext cx="1699489" cy="468457"/>
          </a:xfrm>
        </p:spPr>
        <p:txBody>
          <a:bodyPr/>
          <a:lstStyle/>
          <a:p>
            <a:pPr algn="l"/>
            <a:r>
              <a:rPr lang="it-IT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/>
              </a:rPr>
              <a:t>Lodi, 09/11/2024 </a:t>
            </a:r>
            <a:r>
              <a:rPr lang="it-IT" sz="1400" b="1" i="1" dirty="0">
                <a:solidFill>
                  <a:srgbClr val="AD2952"/>
                </a:solidFill>
                <a:latin typeface="Roboto"/>
              </a:rPr>
              <a:t>   </a:t>
            </a:r>
          </a:p>
          <a:p>
            <a:pPr algn="l"/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               </a:t>
            </a:r>
          </a:p>
        </p:txBody>
      </p:sp>
      <p:sp useBgFill="1">
        <p:nvSpPr>
          <p:cNvPr id="14" name="CasellaDiTesto 13">
            <a:extLst>
              <a:ext uri="{FF2B5EF4-FFF2-40B4-BE49-F238E27FC236}">
                <a16:creationId xmlns:a16="http://schemas.microsoft.com/office/drawing/2014/main" id="{0DD56E3E-D211-420C-8904-6F82E0650BF0}"/>
              </a:ext>
            </a:extLst>
          </p:cNvPr>
          <p:cNvSpPr txBox="1"/>
          <p:nvPr/>
        </p:nvSpPr>
        <p:spPr>
          <a:xfrm>
            <a:off x="0" y="47173"/>
            <a:ext cx="3851564" cy="95410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bg1"/>
                </a:solidFill>
              </a:rPr>
              <a:t>IL</a:t>
            </a:r>
            <a:r>
              <a:rPr lang="it-IT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"/>
              </a:rPr>
              <a:t>ASSISTENZA EDUCATIVA: </a:t>
            </a:r>
          </a:p>
          <a:p>
            <a:pPr algn="ctr"/>
            <a:r>
              <a:rPr lang="it-IT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"/>
              </a:rPr>
              <a:t>UN LAVORO DI RETE </a:t>
            </a:r>
          </a:p>
          <a:p>
            <a:pPr algn="ctr"/>
            <a:r>
              <a:rPr lang="it-IT" sz="1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"/>
              </a:rPr>
              <a:t>Comuni, scuola, famiglie e territorio insieme per l’inclusione scolastica</a:t>
            </a:r>
            <a:r>
              <a:rPr lang="it-IT" sz="1400" b="1" i="1" dirty="0">
                <a:solidFill>
                  <a:srgbClr val="AD2952"/>
                </a:solidFill>
                <a:latin typeface="RoBOTO "/>
              </a:rPr>
              <a:t>  </a:t>
            </a:r>
            <a:endParaRPr lang="it-IT" sz="1400" dirty="0">
              <a:solidFill>
                <a:srgbClr val="AD2952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AC1286C-B724-461D-BC0A-3B07AA61C24F}"/>
              </a:ext>
            </a:extLst>
          </p:cNvPr>
          <p:cNvSpPr txBox="1"/>
          <p:nvPr/>
        </p:nvSpPr>
        <p:spPr>
          <a:xfrm>
            <a:off x="198581" y="2521323"/>
            <a:ext cx="2446647" cy="1815882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b="1" dirty="0">
                <a:latin typeface="Roboto"/>
              </a:rPr>
              <a:t>Per </a:t>
            </a:r>
            <a:r>
              <a:rPr lang="it-IT" sz="1400" b="1" dirty="0" err="1">
                <a:latin typeface="Roboto"/>
              </a:rPr>
              <a:t>l’a.s.</a:t>
            </a:r>
            <a:r>
              <a:rPr lang="it-IT" sz="1400" b="1" dirty="0">
                <a:latin typeface="Roboto"/>
              </a:rPr>
              <a:t> 2024-25 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endParaRPr lang="it-IT" sz="1400" dirty="0">
              <a:latin typeface="Roboto"/>
            </a:endParaRPr>
          </a:p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it-IT" sz="1400" b="1" dirty="0">
                <a:latin typeface="Roboto"/>
              </a:rPr>
              <a:t>+25% </a:t>
            </a:r>
            <a:r>
              <a:rPr lang="it-IT" sz="1400" dirty="0">
                <a:latin typeface="Roboto"/>
              </a:rPr>
              <a:t>aumento medio annuo alunni AES</a:t>
            </a:r>
          </a:p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it-IT" sz="1400" dirty="0">
              <a:latin typeface="Roboto"/>
            </a:endParaRPr>
          </a:p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it-IT" sz="1400" b="1" dirty="0">
                <a:latin typeface="Roboto"/>
              </a:rPr>
              <a:t>4,5%</a:t>
            </a:r>
            <a:r>
              <a:rPr lang="it-IT" sz="1400" dirty="0">
                <a:latin typeface="Roboto"/>
              </a:rPr>
              <a:t> del bilancio comunale </a:t>
            </a:r>
          </a:p>
          <a:p>
            <a:endParaRPr lang="it-IT" sz="1400" dirty="0">
              <a:latin typeface="Roboto"/>
            </a:endParaRPr>
          </a:p>
        </p:txBody>
      </p:sp>
      <p:graphicFrame>
        <p:nvGraphicFramePr>
          <p:cNvPr id="15" name="Grafico 14">
            <a:extLst>
              <a:ext uri="{FF2B5EF4-FFF2-40B4-BE49-F238E27FC236}">
                <a16:creationId xmlns:a16="http://schemas.microsoft.com/office/drawing/2014/main" id="{3FDDFCC5-DEA4-4970-A5E2-C3C3FA1DF2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4820644"/>
              </p:ext>
            </p:extLst>
          </p:nvPr>
        </p:nvGraphicFramePr>
        <p:xfrm>
          <a:off x="2923251" y="1676353"/>
          <a:ext cx="9070168" cy="4488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7" name="Immagine 16">
            <a:extLst>
              <a:ext uri="{FF2B5EF4-FFF2-40B4-BE49-F238E27FC236}">
                <a16:creationId xmlns:a16="http://schemas.microsoft.com/office/drawing/2014/main" id="{9136D7C6-4491-4795-9266-BDD87C4C34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779" y="161637"/>
            <a:ext cx="532582" cy="667887"/>
          </a:xfrm>
          <a:prstGeom prst="rect">
            <a:avLst/>
          </a:prstGeom>
        </p:spPr>
      </p:pic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5287D85C-43B0-4D66-B186-C7D7B640C5AC}"/>
              </a:ext>
            </a:extLst>
          </p:cNvPr>
          <p:cNvSpPr txBox="1"/>
          <p:nvPr/>
        </p:nvSpPr>
        <p:spPr>
          <a:xfrm>
            <a:off x="10600525" y="829524"/>
            <a:ext cx="1293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/>
              <a:t>Comune di </a:t>
            </a:r>
          </a:p>
          <a:p>
            <a:pPr algn="ctr"/>
            <a:r>
              <a:rPr lang="it-IT" sz="1100" b="1" dirty="0"/>
              <a:t>Lodi Vecchio </a:t>
            </a:r>
          </a:p>
        </p:txBody>
      </p:sp>
    </p:spTree>
    <p:extLst>
      <p:ext uri="{BB962C8B-B14F-4D97-AF65-F5344CB8AC3E}">
        <p14:creationId xmlns:p14="http://schemas.microsoft.com/office/powerpoint/2010/main" val="2943209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B4A3244-D1DC-4723-96EC-2C72A05AB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3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D22D550B-2C0A-43D3-BFF2-CC88D75B3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8591" y="941056"/>
            <a:ext cx="7954818" cy="1325563"/>
          </a:xfrm>
        </p:spPr>
        <p:txBody>
          <a:bodyPr>
            <a:normAutofit/>
          </a:bodyPr>
          <a:lstStyle/>
          <a:p>
            <a:pPr algn="ctr"/>
            <a:r>
              <a:rPr lang="it-IT" sz="2000" b="1" dirty="0">
                <a:solidFill>
                  <a:schemeClr val="accent2">
                    <a:lumMod val="75000"/>
                  </a:schemeClr>
                </a:solidFill>
                <a:latin typeface="RoBOTO "/>
              </a:rPr>
              <a:t>AES in numeri </a:t>
            </a: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8BB28656-0FA6-4AA5-AE95-A418772C9DFC}"/>
              </a:ext>
            </a:extLst>
          </p:cNvPr>
          <p:cNvSpPr txBox="1">
            <a:spLocks/>
          </p:cNvSpPr>
          <p:nvPr/>
        </p:nvSpPr>
        <p:spPr>
          <a:xfrm>
            <a:off x="743887" y="2023245"/>
            <a:ext cx="107042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just">
              <a:lnSpc>
                <a:spcPct val="100000"/>
              </a:lnSpc>
              <a:buNone/>
            </a:pPr>
            <a:endParaRPr lang="it-IT" sz="8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8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b="1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AC1286C-B724-461D-BC0A-3B07AA61C24F}"/>
              </a:ext>
            </a:extLst>
          </p:cNvPr>
          <p:cNvSpPr txBox="1"/>
          <p:nvPr/>
        </p:nvSpPr>
        <p:spPr>
          <a:xfrm>
            <a:off x="198581" y="2521323"/>
            <a:ext cx="2446647" cy="2246769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it-IT" sz="1400" dirty="0">
              <a:latin typeface="Roboto"/>
            </a:endParaRPr>
          </a:p>
          <a:p>
            <a:r>
              <a:rPr lang="it-IT" sz="1400" b="1" dirty="0">
                <a:latin typeface="Roboto"/>
              </a:rPr>
              <a:t>Tra il 2019 e il 2024:</a:t>
            </a:r>
          </a:p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it-IT" sz="1400" b="1" dirty="0">
              <a:latin typeface="Roboto"/>
            </a:endParaRPr>
          </a:p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it-IT" sz="1400" b="1" dirty="0">
                <a:latin typeface="Roboto"/>
              </a:rPr>
              <a:t>Nel 2019 gli alunni AES trasferiti da altri territori erano il 24%, nel 2024 sono il 42% </a:t>
            </a:r>
            <a:endParaRPr lang="it-IT" sz="1400" dirty="0">
              <a:latin typeface="Roboto"/>
            </a:endParaRPr>
          </a:p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it-IT" sz="1400" dirty="0">
              <a:latin typeface="Roboto"/>
            </a:endParaRPr>
          </a:p>
          <a:p>
            <a:pPr marL="285750" indent="-28575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it-IT" sz="1400" b="1" dirty="0">
                <a:latin typeface="Roboto"/>
              </a:rPr>
              <a:t>- 42% nuovi nati a Lodi vecchio</a:t>
            </a:r>
            <a:endParaRPr lang="it-IT" sz="1400" dirty="0">
              <a:latin typeface="Roboto"/>
            </a:endParaRPr>
          </a:p>
        </p:txBody>
      </p:sp>
      <p:graphicFrame>
        <p:nvGraphicFramePr>
          <p:cNvPr id="13" name="Grafico 12">
            <a:extLst>
              <a:ext uri="{FF2B5EF4-FFF2-40B4-BE49-F238E27FC236}">
                <a16:creationId xmlns:a16="http://schemas.microsoft.com/office/drawing/2014/main" id="{439B632A-D574-4C1E-85B9-A4050B04F4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1391908"/>
              </p:ext>
            </p:extLst>
          </p:nvPr>
        </p:nvGraphicFramePr>
        <p:xfrm>
          <a:off x="2895601" y="1818553"/>
          <a:ext cx="8926943" cy="435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 useBgFill="1">
        <p:nvSpPr>
          <p:cNvPr id="17" name="CasellaDiTesto 16">
            <a:extLst>
              <a:ext uri="{FF2B5EF4-FFF2-40B4-BE49-F238E27FC236}">
                <a16:creationId xmlns:a16="http://schemas.microsoft.com/office/drawing/2014/main" id="{8A33FE9A-9594-47E6-8DE9-85908D496B3F}"/>
              </a:ext>
            </a:extLst>
          </p:cNvPr>
          <p:cNvSpPr txBox="1"/>
          <p:nvPr/>
        </p:nvSpPr>
        <p:spPr>
          <a:xfrm>
            <a:off x="0" y="47173"/>
            <a:ext cx="3851564" cy="95410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bg1"/>
                </a:solidFill>
              </a:rPr>
              <a:t>IL</a:t>
            </a:r>
            <a:r>
              <a:rPr lang="it-IT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"/>
              </a:rPr>
              <a:t>ASSISTENZA EDUCATIVA: </a:t>
            </a:r>
          </a:p>
          <a:p>
            <a:pPr algn="ctr"/>
            <a:r>
              <a:rPr lang="it-IT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"/>
              </a:rPr>
              <a:t>UN LAVORO DI RETE </a:t>
            </a:r>
          </a:p>
          <a:p>
            <a:pPr algn="ctr"/>
            <a:r>
              <a:rPr lang="it-IT" sz="1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"/>
              </a:rPr>
              <a:t>Comuni, scuola, famiglie e territorio insieme per l’inclusione scolastica</a:t>
            </a:r>
            <a:r>
              <a:rPr lang="it-IT" sz="1400" b="1" i="1" dirty="0">
                <a:solidFill>
                  <a:srgbClr val="AD2952"/>
                </a:solidFill>
                <a:latin typeface="RoBOTO "/>
              </a:rPr>
              <a:t>  </a:t>
            </a:r>
            <a:endParaRPr lang="it-IT" sz="1400" dirty="0">
              <a:solidFill>
                <a:srgbClr val="AD2952"/>
              </a:solidFill>
            </a:endParaRP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01C497B2-0C69-4FFC-9D07-9031A51638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779" y="161637"/>
            <a:ext cx="532582" cy="667887"/>
          </a:xfrm>
          <a:prstGeom prst="rect">
            <a:avLst/>
          </a:prstGeom>
        </p:spPr>
      </p:pic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A5DF2A7C-1B96-4CC9-AF02-258B29B085F3}"/>
              </a:ext>
            </a:extLst>
          </p:cNvPr>
          <p:cNvSpPr txBox="1"/>
          <p:nvPr/>
        </p:nvSpPr>
        <p:spPr>
          <a:xfrm>
            <a:off x="10600525" y="829524"/>
            <a:ext cx="1293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/>
              <a:t>Comune di </a:t>
            </a:r>
          </a:p>
          <a:p>
            <a:pPr algn="ctr"/>
            <a:r>
              <a:rPr lang="it-IT" sz="1100" b="1" dirty="0"/>
              <a:t>Lodi Vecchio </a:t>
            </a:r>
          </a:p>
        </p:txBody>
      </p:sp>
      <p:sp>
        <p:nvSpPr>
          <p:cNvPr id="22" name="Segnaposto piè di pagina 3">
            <a:extLst>
              <a:ext uri="{FF2B5EF4-FFF2-40B4-BE49-F238E27FC236}">
                <a16:creationId xmlns:a16="http://schemas.microsoft.com/office/drawing/2014/main" id="{F6F470FB-7C2A-4471-952C-E305DC82D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8581" y="6253018"/>
            <a:ext cx="1699489" cy="468457"/>
          </a:xfrm>
        </p:spPr>
        <p:txBody>
          <a:bodyPr/>
          <a:lstStyle/>
          <a:p>
            <a:pPr algn="l"/>
            <a:r>
              <a:rPr lang="it-IT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/>
              </a:rPr>
              <a:t>Lodi, 09/11/2024 </a:t>
            </a:r>
            <a:r>
              <a:rPr lang="it-IT" sz="1400" b="1" i="1" dirty="0">
                <a:solidFill>
                  <a:srgbClr val="AD2952"/>
                </a:solidFill>
                <a:latin typeface="Roboto"/>
              </a:rPr>
              <a:t>   </a:t>
            </a:r>
          </a:p>
          <a:p>
            <a:pPr algn="l"/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206051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B4A3244-D1DC-4723-96EC-2C72A05AB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4784F-7867-444B-8431-40C5BC1D9757}" type="slidenum">
              <a:rPr lang="it-IT" smtClean="0"/>
              <a:t>4</a:t>
            </a:fld>
            <a:endParaRPr lang="it-IT"/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D22D550B-2C0A-43D3-BFF2-CC88D75B3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8591" y="941056"/>
            <a:ext cx="7954818" cy="1325563"/>
          </a:xfrm>
        </p:spPr>
        <p:txBody>
          <a:bodyPr>
            <a:normAutofit/>
          </a:bodyPr>
          <a:lstStyle/>
          <a:p>
            <a:pPr algn="ctr"/>
            <a:r>
              <a:rPr lang="it-IT" sz="2000" b="1" dirty="0">
                <a:solidFill>
                  <a:schemeClr val="accent2">
                    <a:lumMod val="75000"/>
                  </a:schemeClr>
                </a:solidFill>
                <a:latin typeface="RoBOTO "/>
              </a:rPr>
              <a:t>AES. Sfide, scenari e prospettive per gli Enti Locali</a:t>
            </a: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8BB28656-0FA6-4AA5-AE95-A418772C9DFC}"/>
              </a:ext>
            </a:extLst>
          </p:cNvPr>
          <p:cNvSpPr txBox="1">
            <a:spLocks/>
          </p:cNvSpPr>
          <p:nvPr/>
        </p:nvSpPr>
        <p:spPr>
          <a:xfrm>
            <a:off x="1517253" y="1996017"/>
            <a:ext cx="4668622" cy="2849610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just">
              <a:lnSpc>
                <a:spcPct val="100000"/>
              </a:lnSpc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400050" indent="-285750" algn="jus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it-IT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"/>
              </a:rPr>
              <a:t>Aumento significativo e costante di AES </a:t>
            </a:r>
          </a:p>
          <a:p>
            <a:pPr marL="400050" indent="-285750" algn="jus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it-IT" sz="1600" b="1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400050" indent="-285750" algn="jus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it-IT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"/>
              </a:rPr>
              <a:t>AES nel quadro dei servizi sociali </a:t>
            </a:r>
          </a:p>
          <a:p>
            <a:pPr marL="400050" indent="-285750" algn="jus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it-IT" sz="1600" b="1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400050" indent="-285750" algn="just">
              <a:lnSpc>
                <a:spcPct val="10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it-IT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"/>
              </a:rPr>
              <a:t>Tendenze in atto</a:t>
            </a: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8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8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b="1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</p:txBody>
      </p:sp>
      <p:sp>
        <p:nvSpPr>
          <p:cNvPr id="10" name="Segnaposto contenuto 2">
            <a:extLst>
              <a:ext uri="{FF2B5EF4-FFF2-40B4-BE49-F238E27FC236}">
                <a16:creationId xmlns:a16="http://schemas.microsoft.com/office/drawing/2014/main" id="{5EE88B29-A657-4475-BF55-C51973B75E21}"/>
              </a:ext>
            </a:extLst>
          </p:cNvPr>
          <p:cNvSpPr txBox="1">
            <a:spLocks/>
          </p:cNvSpPr>
          <p:nvPr/>
        </p:nvSpPr>
        <p:spPr>
          <a:xfrm>
            <a:off x="6276289" y="2906113"/>
            <a:ext cx="4668622" cy="2849611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just">
              <a:lnSpc>
                <a:spcPct val="100000"/>
              </a:lnSpc>
              <a:buNone/>
            </a:pP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r>
              <a:rPr lang="it-IT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"/>
              </a:rPr>
              <a:t>Quali prospettive per la spesa sociale?  </a:t>
            </a:r>
            <a:r>
              <a:rPr lang="it-IT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RoBOTO "/>
              </a:rPr>
              <a:t> </a:t>
            </a:r>
            <a:endParaRPr lang="it-IT" sz="1600" b="1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1600" b="1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r>
              <a:rPr lang="it-IT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"/>
              </a:rPr>
              <a:t>Capacità di attrazione degli enti </a:t>
            </a:r>
          </a:p>
          <a:p>
            <a:pPr marL="114300" indent="0" algn="just">
              <a:lnSpc>
                <a:spcPct val="100000"/>
              </a:lnSpc>
              <a:buNone/>
            </a:pPr>
            <a:endParaRPr lang="it-IT" sz="1600" b="1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r>
              <a:rPr lang="it-IT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"/>
              </a:rPr>
              <a:t>Proposta coordinata e collegiale attraverso una </a:t>
            </a:r>
            <a:r>
              <a:rPr lang="it-IT" sz="1600" b="1">
                <a:solidFill>
                  <a:schemeClr val="tx1">
                    <a:lumMod val="85000"/>
                    <a:lumOff val="15000"/>
                  </a:schemeClr>
                </a:solidFill>
                <a:latin typeface="RoBOTO "/>
              </a:rPr>
              <a:t>rappresentanza territoriale   </a:t>
            </a:r>
            <a:endParaRPr lang="it-IT" sz="1600" b="1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1100" b="1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1100" b="1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8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8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b="1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  <a:p>
            <a:pPr marL="11430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it-IT" sz="1600" dirty="0">
              <a:solidFill>
                <a:schemeClr val="tx1">
                  <a:lumMod val="85000"/>
                  <a:lumOff val="15000"/>
                </a:schemeClr>
              </a:solidFill>
              <a:latin typeface="RoBOTO "/>
            </a:endParaRPr>
          </a:p>
        </p:txBody>
      </p:sp>
      <p:sp useBgFill="1">
        <p:nvSpPr>
          <p:cNvPr id="13" name="CasellaDiTesto 12">
            <a:extLst>
              <a:ext uri="{FF2B5EF4-FFF2-40B4-BE49-F238E27FC236}">
                <a16:creationId xmlns:a16="http://schemas.microsoft.com/office/drawing/2014/main" id="{E44CA176-A3C9-469C-A1F6-F7E2CC43C2A5}"/>
              </a:ext>
            </a:extLst>
          </p:cNvPr>
          <p:cNvSpPr txBox="1"/>
          <p:nvPr/>
        </p:nvSpPr>
        <p:spPr>
          <a:xfrm>
            <a:off x="0" y="47173"/>
            <a:ext cx="3851564" cy="95410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bg1"/>
                </a:solidFill>
              </a:rPr>
              <a:t>IL</a:t>
            </a:r>
            <a:r>
              <a:rPr lang="it-IT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"/>
              </a:rPr>
              <a:t>ASSISTENZA EDUCATIVA: </a:t>
            </a:r>
          </a:p>
          <a:p>
            <a:pPr algn="ctr"/>
            <a:r>
              <a:rPr lang="it-IT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"/>
              </a:rPr>
              <a:t>UN LAVORO DI RETE </a:t>
            </a:r>
          </a:p>
          <a:p>
            <a:pPr algn="ctr"/>
            <a:r>
              <a:rPr lang="it-IT" sz="1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"/>
              </a:rPr>
              <a:t>Comuni, scuola, famiglie e territorio insieme per l’inclusione scolastica</a:t>
            </a:r>
            <a:r>
              <a:rPr lang="it-IT" sz="1400" b="1" i="1" dirty="0">
                <a:solidFill>
                  <a:srgbClr val="AD2952"/>
                </a:solidFill>
                <a:latin typeface="RoBOTO "/>
              </a:rPr>
              <a:t>  </a:t>
            </a:r>
            <a:endParaRPr lang="it-IT" sz="1400" dirty="0">
              <a:solidFill>
                <a:srgbClr val="AD2952"/>
              </a:solidFill>
            </a:endParaRPr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46392C5E-CC47-47F9-A1D1-7F96C7633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779" y="161637"/>
            <a:ext cx="532582" cy="667887"/>
          </a:xfrm>
          <a:prstGeom prst="rect">
            <a:avLst/>
          </a:prstGeom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20EAE8CB-0259-4130-943D-169DEA20DC55}"/>
              </a:ext>
            </a:extLst>
          </p:cNvPr>
          <p:cNvSpPr txBox="1"/>
          <p:nvPr/>
        </p:nvSpPr>
        <p:spPr>
          <a:xfrm>
            <a:off x="10600525" y="829524"/>
            <a:ext cx="1293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/>
              <a:t>Comune di </a:t>
            </a:r>
          </a:p>
          <a:p>
            <a:pPr algn="ctr"/>
            <a:r>
              <a:rPr lang="it-IT" sz="1100" b="1" dirty="0"/>
              <a:t>Lodi Vecchio </a:t>
            </a:r>
          </a:p>
        </p:txBody>
      </p:sp>
      <p:sp>
        <p:nvSpPr>
          <p:cNvPr id="21" name="Segnaposto piè di pagina 3">
            <a:extLst>
              <a:ext uri="{FF2B5EF4-FFF2-40B4-BE49-F238E27FC236}">
                <a16:creationId xmlns:a16="http://schemas.microsoft.com/office/drawing/2014/main" id="{52213FB6-05FC-4C88-B6D4-A42F7B164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8581" y="6253018"/>
            <a:ext cx="1699489" cy="468457"/>
          </a:xfrm>
        </p:spPr>
        <p:txBody>
          <a:bodyPr/>
          <a:lstStyle/>
          <a:p>
            <a:pPr algn="l"/>
            <a:r>
              <a:rPr lang="it-IT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/>
              </a:rPr>
              <a:t>Lodi, 09/11/2024 </a:t>
            </a:r>
            <a:r>
              <a:rPr lang="it-IT" sz="1400" b="1" i="1" dirty="0">
                <a:solidFill>
                  <a:srgbClr val="AD2952"/>
                </a:solidFill>
                <a:latin typeface="Roboto"/>
              </a:rPr>
              <a:t>   </a:t>
            </a:r>
          </a:p>
          <a:p>
            <a:pPr algn="l"/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448503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202</Words>
  <Application>Microsoft Office PowerPoint</Application>
  <PresentationFormat>Widescreen</PresentationFormat>
  <Paragraphs>76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</vt:lpstr>
      <vt:lpstr>Wingdings</vt:lpstr>
      <vt:lpstr>Tema di Office</vt:lpstr>
      <vt:lpstr>Presentazione standard di PowerPoint</vt:lpstr>
      <vt:lpstr>AES in numeri </vt:lpstr>
      <vt:lpstr>AES in numeri </vt:lpstr>
      <vt:lpstr>AES. Sfide, scenari e prospettive per gli Enti Locali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111</cp:revision>
  <dcterms:created xsi:type="dcterms:W3CDTF">2023-02-05T20:29:39Z</dcterms:created>
  <dcterms:modified xsi:type="dcterms:W3CDTF">2024-11-09T07:19:24Z</dcterms:modified>
</cp:coreProperties>
</file>